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82" r:id="rId5"/>
    <p:sldId id="371" r:id="rId6"/>
    <p:sldId id="372" r:id="rId7"/>
    <p:sldId id="373" r:id="rId8"/>
    <p:sldId id="375" r:id="rId9"/>
    <p:sldId id="374" r:id="rId10"/>
    <p:sldId id="376" r:id="rId11"/>
    <p:sldId id="354" r:id="rId12"/>
    <p:sldId id="361" r:id="rId13"/>
    <p:sldId id="296" r:id="rId14"/>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53" autoAdjust="0"/>
    <p:restoredTop sz="94631" autoAdjust="0"/>
  </p:normalViewPr>
  <p:slideViewPr>
    <p:cSldViewPr snapToGrid="0">
      <p:cViewPr varScale="1">
        <p:scale>
          <a:sx n="111" d="100"/>
          <a:sy n="111" d="100"/>
        </p:scale>
        <p:origin x="928" y="1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5016-8E69-002C-C1E1-060CC47745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FD407E4-CBC8-0759-51F8-D3FED32E187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F54ED01-723B-C8D4-D56F-D7FA869B651D}"/>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AC30096-87F3-A065-9669-087DBD4071F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52521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a:latin typeface="Calibri" panose="020F0502020204030204" pitchFamily="34" charset="0"/>
                <a:cs typeface="Calibri" panose="020F0502020204030204" pitchFamily="34" charset="0"/>
              </a:rPr>
              <a:t>9 </a:t>
            </a:r>
            <a:r>
              <a:rPr lang="ru-RU" sz="4400" b="1" dirty="0">
                <a:latin typeface="Calibri" panose="020F0502020204030204" pitchFamily="34" charset="0"/>
                <a:cs typeface="Calibri" panose="020F0502020204030204" pitchFamily="34" charset="0"/>
              </a:rPr>
              <a:t>-</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84395"/>
            <a:ext cx="11566258" cy="2944605"/>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жем</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өндіру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өңдеу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басқарудың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электрлік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сұлбаларын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оқу</a:t>
            </a:r>
            <a:r>
              <a:rPr lang="ru-RU" sz="1600" dirty="0">
                <a:solidFill>
                  <a:schemeClr val="tx1"/>
                </a:solidFill>
                <a:latin typeface="Calibri" panose="020F0502020204030204" pitchFamily="34" charset="0"/>
                <a:cs typeface="Calibri" panose="020F0502020204030204" pitchFamily="34" charset="0"/>
              </a:rPr>
              <a:t>.</a:t>
            </a:r>
            <a:endParaRPr lang="en-US" sz="1600"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жем</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өндіру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өңдеу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жем</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дайындау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қондырғыларын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оқу</a:t>
            </a:r>
            <a:r>
              <a:rPr lang="ru-RU" sz="1600" dirty="0">
                <a:solidFill>
                  <a:schemeClr val="tx1"/>
                </a:solidFill>
                <a:latin typeface="Calibri" panose="020F0502020204030204" pitchFamily="34" charset="0"/>
                <a:cs typeface="Calibri" panose="020F0502020204030204" pitchFamily="34" charset="0"/>
              </a:rPr>
              <a:t>.</a:t>
            </a:r>
            <a:endParaRPr lang="en-US" sz="1600" dirty="0">
              <a:solidFill>
                <a:schemeClr val="tx1"/>
              </a:solidFill>
              <a:latin typeface="Calibri" panose="020F0502020204030204" pitchFamily="34" charset="0"/>
              <a:cs typeface="Calibri" panose="020F0502020204030204" pitchFamily="34" charset="0"/>
            </a:endParaRP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en-US" sz="1600" b="1" dirty="0">
                <a:solidFill>
                  <a:schemeClr val="tx1"/>
                </a:solidFill>
                <a:latin typeface="Calibri" panose="020F0502020204030204" pitchFamily="34" charset="0"/>
                <a:cs typeface="Calibri" panose="020F0502020204030204" pitchFamily="34" charset="0"/>
              </a:rPr>
              <a:t>	9</a:t>
            </a:r>
            <a:r>
              <a:rPr lang="ru-RU" sz="1600" b="1" dirty="0">
                <a:solidFill>
                  <a:schemeClr val="tx1"/>
                </a:solidFill>
                <a:latin typeface="Calibri" panose="020F0502020204030204" pitchFamily="34" charset="0"/>
                <a:cs typeface="Calibri" panose="020F0502020204030204" pitchFamily="34" charset="0"/>
              </a:rPr>
              <a:t>.1 </a:t>
            </a:r>
            <a:r>
              <a:rPr lang="ru-RU" sz="1600" b="1" dirty="0" err="1">
                <a:solidFill>
                  <a:schemeClr val="tx1"/>
                </a:solidFill>
                <a:latin typeface="Calibri" panose="020F0502020204030204" pitchFamily="34" charset="0"/>
                <a:cs typeface="Calibri" panose="020F0502020204030204" pitchFamily="34" charset="0"/>
              </a:rPr>
              <a:t>Шөптік</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ұн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дайындайтын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қондырғыларды</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en-US" sz="1600" b="1" dirty="0">
              <a:solidFill>
                <a:schemeClr val="tx1"/>
              </a:solidFill>
              <a:latin typeface="Calibri" panose="020F0502020204030204" pitchFamily="34" charset="0"/>
              <a:cs typeface="Calibri" panose="020F0502020204030204" pitchFamily="34" charset="0"/>
            </a:endParaRPr>
          </a:p>
          <a:p>
            <a:pPr algn="just"/>
            <a:r>
              <a:rPr lang="en-US"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Құрғақ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шөпті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азықтық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комбайнмен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шабу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кезінде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ұсақталған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a:t>
            </a:r>
            <a:r>
              <a:rPr lang="ru-RU" sz="1600" dirty="0">
                <a:solidFill>
                  <a:schemeClr val="tx1"/>
                </a:solidFill>
                <a:latin typeface="Calibri" panose="020F0502020204030204" pitchFamily="34" charset="0"/>
                <a:cs typeface="Calibri" panose="020F0502020204030204" pitchFamily="34" charset="0"/>
              </a:rPr>
              <a:t> да </a:t>
            </a:r>
            <a:r>
              <a:rPr lang="ru-RU" sz="1600" dirty="0" err="1">
                <a:solidFill>
                  <a:schemeClr val="tx1"/>
                </a:solidFill>
                <a:latin typeface="Calibri" panose="020F0502020204030204" pitchFamily="34" charset="0"/>
                <a:cs typeface="Calibri" panose="020F0502020204030204" pitchFamily="34" charset="0"/>
              </a:rPr>
              <a:t>материалдарды</a:t>
            </a:r>
            <a:r>
              <a:rPr lang="ru-RU" sz="1600" dirty="0">
                <a:solidFill>
                  <a:schemeClr val="tx1"/>
                </a:solidFill>
                <a:latin typeface="Calibri" panose="020F0502020204030204" pitchFamily="34" charset="0"/>
                <a:cs typeface="Calibri" panose="020F0502020204030204" pitchFamily="34" charset="0"/>
              </a:rPr>
              <a:t> (целлюлоза, </a:t>
            </a:r>
            <a:r>
              <a:rPr lang="ru-RU" sz="1600" dirty="0" err="1">
                <a:solidFill>
                  <a:schemeClr val="tx1"/>
                </a:solidFill>
                <a:latin typeface="Calibri" panose="020F0502020204030204" pitchFamily="34" charset="0"/>
                <a:cs typeface="Calibri" panose="020F0502020204030204" pitchFamily="34" charset="0"/>
              </a:rPr>
              <a:t>жапырақтар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қарағай</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инелері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дәнді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ұнға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айналдыратын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шөптік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витаминді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дайындауға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арналған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Біздің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еліміздің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шаруашылықтарында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өнімділігі</a:t>
            </a:r>
            <a:r>
              <a:rPr lang="ru-RU" sz="1600" dirty="0">
                <a:solidFill>
                  <a:schemeClr val="tx1"/>
                </a:solidFill>
                <a:latin typeface="Calibri" panose="020F0502020204030204" pitchFamily="34" charset="0"/>
                <a:cs typeface="Calibri" panose="020F0502020204030204" pitchFamily="34" charset="0"/>
              </a:rPr>
              <a:t> 0,4...3 т/</a:t>
            </a:r>
            <a:r>
              <a:rPr lang="ru-RU" sz="1600" dirty="0" err="1">
                <a:solidFill>
                  <a:schemeClr val="tx1"/>
                </a:solidFill>
                <a:latin typeface="Calibri" panose="020F0502020204030204" pitchFamily="34" charset="0"/>
                <a:cs typeface="Calibri" panose="020F0502020204030204" pitchFamily="34" charset="0"/>
              </a:rPr>
              <a:t>сағ</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витаминді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қондырғыларының</a:t>
            </a:r>
            <a:r>
              <a:rPr lang="ru-RU" sz="1600" dirty="0">
                <a:solidFill>
                  <a:schemeClr val="tx1"/>
                </a:solidFill>
                <a:latin typeface="Calibri" panose="020F0502020204030204" pitchFamily="34" charset="0"/>
                <a:cs typeface="Calibri" panose="020F0502020204030204" pitchFamily="34" charset="0"/>
              </a:rPr>
              <a:t> (АВМ) </a:t>
            </a:r>
            <a:r>
              <a:rPr lang="ru-RU" sz="1600" dirty="0" err="1">
                <a:solidFill>
                  <a:schemeClr val="tx1"/>
                </a:solidFill>
                <a:latin typeface="Calibri" panose="020F0502020204030204" pitchFamily="34" charset="0"/>
                <a:cs typeface="Calibri" panose="020F0502020204030204" pitchFamily="34" charset="0"/>
              </a:rPr>
              <a:t>бірнеше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түрі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a:t>
            </a:r>
            <a:endParaRPr lang="en-US" sz="1600" dirty="0">
              <a:solidFill>
                <a:schemeClr val="tx1"/>
              </a:solidFill>
              <a:latin typeface="Calibri" panose="020F0502020204030204" pitchFamily="34" charset="0"/>
              <a:cs typeface="Calibri" panose="020F0502020204030204" pitchFamily="34" charset="0"/>
            </a:endParaRPr>
          </a:p>
          <a:p>
            <a:pPr algn="just"/>
            <a:r>
              <a:rPr lang="ru-RU" sz="1600" dirty="0" err="1">
                <a:solidFill>
                  <a:schemeClr val="tx1"/>
                </a:solidFill>
                <a:latin typeface="Calibri" panose="020F0502020204030204" pitchFamily="34" charset="0"/>
                <a:cs typeface="Calibri" panose="020F0502020204030204" pitchFamily="34" charset="0"/>
              </a:rPr>
              <a:t>Кептіру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процесі</a:t>
            </a:r>
            <a:r>
              <a:rPr lang="ru-RU" sz="1600" dirty="0">
                <a:solidFill>
                  <a:schemeClr val="tx1"/>
                </a:solidFill>
                <a:latin typeface="Calibri" panose="020F0502020204030204" pitchFamily="34" charset="0"/>
                <a:cs typeface="Calibri" panose="020F0502020204030204" pitchFamily="34" charset="0"/>
              </a:rPr>
              <a:t> тек </a:t>
            </a:r>
            <a:r>
              <a:rPr lang="ru-RU" sz="1600" dirty="0" err="1">
                <a:solidFill>
                  <a:schemeClr val="tx1"/>
                </a:solidFill>
                <a:latin typeface="Calibri" panose="020F0502020204030204" pitchFamily="34" charset="0"/>
                <a:cs typeface="Calibri" panose="020F0502020204030204" pitchFamily="34" charset="0"/>
              </a:rPr>
              <a:t>температураны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бақылаумен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шектеледі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Құрылғының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кірісіндегі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салқындатқыштың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температурасы</a:t>
            </a:r>
            <a:r>
              <a:rPr lang="ru-RU" sz="1600" dirty="0">
                <a:solidFill>
                  <a:schemeClr val="tx1"/>
                </a:solidFill>
                <a:latin typeface="Calibri" panose="020F0502020204030204" pitchFamily="34" charset="0"/>
                <a:cs typeface="Calibri" panose="020F0502020204030204" pitchFamily="34" charset="0"/>
              </a:rPr>
              <a:t> 1-циклонның </a:t>
            </a:r>
            <a:r>
              <a:rPr lang="ru-RU" sz="1600" dirty="0" err="1">
                <a:solidFill>
                  <a:schemeClr val="tx1"/>
                </a:solidFill>
                <a:latin typeface="Calibri" panose="020F0502020204030204" pitchFamily="34" charset="0"/>
                <a:cs typeface="Calibri" panose="020F0502020204030204" pitchFamily="34" charset="0"/>
              </a:rPr>
              <a:t>шығысындағы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газдардың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температурасымен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реттеледі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отын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беруді</a:t>
            </a:r>
            <a:r>
              <a:rPr lang="ru-RU" sz="1600" dirty="0">
                <a:solidFill>
                  <a:schemeClr val="tx1"/>
                </a:solidFill>
                <a:latin typeface="Calibri" panose="020F0502020204030204" pitchFamily="34" charset="0"/>
                <a:cs typeface="Calibri" panose="020F0502020204030204" pitchFamily="34" charset="0"/>
              </a:rPr>
              <a:t> 3 </a:t>
            </a:r>
            <a:r>
              <a:rPr lang="ru-RU" sz="1600" dirty="0" err="1">
                <a:solidFill>
                  <a:schemeClr val="tx1"/>
                </a:solidFill>
                <a:latin typeface="Calibri" panose="020F0502020204030204" pitchFamily="34" charset="0"/>
                <a:cs typeface="Calibri" panose="020F0502020204030204" pitchFamily="34" charset="0"/>
              </a:rPr>
              <a:t>инжекторға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ауыстырады</a:t>
            </a:r>
            <a:r>
              <a:rPr lang="ru-RU" sz="1600" dirty="0">
                <a:solidFill>
                  <a:schemeClr val="tx1"/>
                </a:solidFill>
                <a:latin typeface="Calibri" panose="020F0502020204030204" pitchFamily="34" charset="0"/>
                <a:cs typeface="Calibri" panose="020F0502020204030204" pitchFamily="34" charset="0"/>
              </a:rPr>
              <a:t>.</a:t>
            </a:r>
            <a:endParaRPr lang="en-US" sz="1600"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529811" y="-484395"/>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solidFill>
                  <a:srgbClr val="002060"/>
                </a:solidFill>
                <a:latin typeface="Calibri" panose="020F0502020204030204" pitchFamily="34" charset="0"/>
                <a:cs typeface="Calibri" panose="020F0502020204030204" pitchFamily="34" charset="0"/>
              </a:rPr>
              <a:t>9</a:t>
            </a:r>
            <a:r>
              <a:rPr lang="ru-RU" sz="2800" b="1" dirty="0">
                <a:solidFill>
                  <a:srgbClr val="002060"/>
                </a:solidFill>
                <a:latin typeface="Calibri" panose="020F0502020204030204" pitchFamily="34" charset="0"/>
                <a:cs typeface="Calibri" panose="020F0502020204030204" pitchFamily="34" charset="0"/>
              </a:rPr>
              <a:t> ЛЕКЦИЯ - </a:t>
            </a:r>
            <a:r>
              <a:rPr lang="ru-RU" sz="2800" b="1" dirty="0" err="1">
                <a:solidFill>
                  <a:srgbClr val="002060"/>
                </a:solidFill>
                <a:latin typeface="Calibri" panose="020F0502020204030204" pitchFamily="34" charset="0"/>
                <a:cs typeface="Calibri" panose="020F0502020204030204" pitchFamily="34" charset="0"/>
              </a:rPr>
              <a:t>Жем</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өндіру</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және</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өңдеу</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процестерін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pic>
        <p:nvPicPr>
          <p:cNvPr id="6" name="Рисунок 5">
            <a:extLst>
              <a:ext uri="{FF2B5EF4-FFF2-40B4-BE49-F238E27FC236}">
                <a16:creationId xmlns:a16="http://schemas.microsoft.com/office/drawing/2014/main" id="{D5AA35FC-5B41-3D37-6B5D-F6DDB8A9BFD0}"/>
              </a:ext>
            </a:extLst>
          </p:cNvPr>
          <p:cNvPicPr>
            <a:picLocks noChangeAspect="1"/>
          </p:cNvPicPr>
          <p:nvPr/>
        </p:nvPicPr>
        <p:blipFill>
          <a:blip r:embed="rId3"/>
          <a:stretch>
            <a:fillRect/>
          </a:stretch>
        </p:blipFill>
        <p:spPr>
          <a:xfrm>
            <a:off x="2448046" y="3455633"/>
            <a:ext cx="7772400" cy="2804227"/>
          </a:xfrm>
          <a:prstGeom prst="rect">
            <a:avLst/>
          </a:prstGeom>
        </p:spPr>
      </p:pic>
      <p:sp>
        <p:nvSpPr>
          <p:cNvPr id="11" name="TextBox 10">
            <a:extLst>
              <a:ext uri="{FF2B5EF4-FFF2-40B4-BE49-F238E27FC236}">
                <a16:creationId xmlns:a16="http://schemas.microsoft.com/office/drawing/2014/main" id="{9248F2AF-FA6C-43ED-90C9-F7DED6107FDA}"/>
              </a:ext>
            </a:extLst>
          </p:cNvPr>
          <p:cNvSpPr txBox="1"/>
          <p:nvPr/>
        </p:nvSpPr>
        <p:spPr>
          <a:xfrm>
            <a:off x="753842" y="6159226"/>
            <a:ext cx="10917820"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9.1</a:t>
            </a:r>
            <a:r>
              <a:rPr lang="en-US" dirty="0">
                <a:latin typeface="Calibri" panose="020F0502020204030204" pitchFamily="34" charset="0"/>
                <a:cs typeface="Calibri" panose="020F0502020204030204" pitchFamily="34" charset="0"/>
              </a:rPr>
              <a:t> </a:t>
            </a:r>
            <a:r>
              <a:rPr lang="ru-KZ" dirty="0">
                <a:latin typeface="Calibri" panose="020F0502020204030204" pitchFamily="34" charset="0"/>
                <a:cs typeface="Calibri" panose="020F0502020204030204" pitchFamily="34" charset="0"/>
              </a:rPr>
              <a:t>сурет - Жанармай мен салқындату сұйықтығының температурасын бақылаудың технологиялық (а) және негізгі электрлік (б) схемалары</a:t>
            </a: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5" name="TextBox 4">
            <a:extLst>
              <a:ext uri="{FF2B5EF4-FFF2-40B4-BE49-F238E27FC236}">
                <a16:creationId xmlns:a16="http://schemas.microsoft.com/office/drawing/2014/main" id="{60546203-0CFF-0371-E1A8-3DEEBF1D796D}"/>
              </a:ext>
            </a:extLst>
          </p:cNvPr>
          <p:cNvSpPr txBox="1"/>
          <p:nvPr/>
        </p:nvSpPr>
        <p:spPr>
          <a:xfrm>
            <a:off x="661459" y="2136338"/>
            <a:ext cx="10822329" cy="2308324"/>
          </a:xfrm>
          <a:prstGeom prst="rect">
            <a:avLst/>
          </a:prstGeom>
          <a:noFill/>
        </p:spPr>
        <p:txBody>
          <a:bodyPr wrap="square">
            <a:spAutoFit/>
          </a:bodyPr>
          <a:lstStyle/>
          <a:p>
            <a:pPr algn="just"/>
            <a:r>
              <a:rPr lang="en-US" dirty="0">
                <a:latin typeface="Calibri" panose="020F0502020204030204" pitchFamily="34" charset="0"/>
                <a:cs typeface="Calibri" panose="020F0502020204030204" pitchFamily="34" charset="0"/>
              </a:rPr>
              <a:t>	</a:t>
            </a:r>
            <a:r>
              <a:rPr lang="ru-KZ" dirty="0">
                <a:latin typeface="Calibri" panose="020F0502020204030204" pitchFamily="34" charset="0"/>
                <a:cs typeface="Calibri" panose="020F0502020204030204" pitchFamily="34" charset="0"/>
              </a:rPr>
              <a:t>Осының нәтижесінде розеткадағы шөп ұнының температурасын ғана емес, ылғалдылығын да бақылаудың жұмыс істейтін жүйесін жасау қажет.</a:t>
            </a:r>
          </a:p>
          <a:p>
            <a:pPr algn="just"/>
            <a:r>
              <a:rPr lang="en-US" dirty="0">
                <a:latin typeface="Calibri" panose="020F0502020204030204" pitchFamily="34" charset="0"/>
                <a:cs typeface="Calibri" panose="020F0502020204030204" pitchFamily="34" charset="0"/>
              </a:rPr>
              <a:t>	</a:t>
            </a:r>
            <a:r>
              <a:rPr lang="ru-KZ" dirty="0">
                <a:latin typeface="Calibri" panose="020F0502020204030204" pitchFamily="34" charset="0"/>
                <a:cs typeface="Calibri" panose="020F0502020204030204" pitchFamily="34" charset="0"/>
              </a:rPr>
              <a:t>Газдардың температурасы жоғарылаған сайын температура сенсорының </a:t>
            </a:r>
            <a:r>
              <a:rPr lang="en-US" dirty="0">
                <a:latin typeface="Calibri" panose="020F0502020204030204" pitchFamily="34" charset="0"/>
                <a:cs typeface="Calibri" panose="020F0502020204030204" pitchFamily="34" charset="0"/>
              </a:rPr>
              <a:t>D</a:t>
            </a:r>
            <a:r>
              <a:rPr lang="ru-KZ" dirty="0">
                <a:latin typeface="Calibri" panose="020F0502020204030204" pitchFamily="34" charset="0"/>
                <a:cs typeface="Calibri" panose="020F0502020204030204" pitchFamily="34" charset="0"/>
              </a:rPr>
              <a:t>K қосқышының контактілері (9.1 сурет</a:t>
            </a:r>
            <a:r>
              <a:rPr lang="en-US" dirty="0" err="1">
                <a:latin typeface="Calibri" panose="020F0502020204030204" pitchFamily="34" charset="0"/>
                <a:cs typeface="Calibri" panose="020F0502020204030204" pitchFamily="34" charset="0"/>
              </a:rPr>
              <a:t>nt</a:t>
            </a:r>
            <a:r>
              <a:rPr lang="ru-KZ" dirty="0">
                <a:latin typeface="Calibri" panose="020F0502020204030204" pitchFamily="34" charset="0"/>
                <a:cs typeface="Calibri" panose="020F0502020204030204" pitchFamily="34" charset="0"/>
              </a:rPr>
              <a:t>), олар KV</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релесін және қайтару құбырында орнатылған 1 клапанның </a:t>
            </a:r>
            <a:r>
              <a:rPr lang="ru-RU" dirty="0">
                <a:latin typeface="Calibri" panose="020F0502020204030204" pitchFamily="34" charset="0"/>
                <a:cs typeface="Calibri" panose="020F0502020204030204" pitchFamily="34" charset="0"/>
              </a:rPr>
              <a:t>У</a:t>
            </a:r>
            <a:r>
              <a:rPr lang="ru-KZ" dirty="0">
                <a:latin typeface="Calibri" panose="020F0502020204030204" pitchFamily="34" charset="0"/>
                <a:cs typeface="Calibri" panose="020F0502020204030204" pitchFamily="34" charset="0"/>
              </a:rPr>
              <a:t>A электромагнитін қосады. 1-клапан ашылады, сорап 2 арқылы клапан арқылы кері сорылатын отынның бір бөлігі инжектор 3-ке түспейді. Жану қарқындылығы төмендейді және температура минимум мәнге дейін төмендейді, бұл кезде температура сенсорының VK контактілері бастапқы күйіне оралады. және KV</a:t>
            </a:r>
            <a:r>
              <a:rPr lang="ru-KZ" baseline="-25000" dirty="0">
                <a:latin typeface="Calibri" panose="020F0502020204030204" pitchFamily="34" charset="0"/>
                <a:cs typeface="Calibri" panose="020F0502020204030204" pitchFamily="34" charset="0"/>
              </a:rPr>
              <a:t>1 </a:t>
            </a:r>
            <a:r>
              <a:rPr lang="ru-KZ" dirty="0">
                <a:latin typeface="Calibri" panose="020F0502020204030204" pitchFamily="34" charset="0"/>
                <a:cs typeface="Calibri" panose="020F0502020204030204" pitchFamily="34" charset="0"/>
              </a:rPr>
              <a:t>релесін пайдаланып, KV</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релесі арқылы УA электромагнитін өшіріңіз. Енді барлық отын инжектор арқылы өтеді.</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4" name="TextBox 3">
            <a:extLst>
              <a:ext uri="{FF2B5EF4-FFF2-40B4-BE49-F238E27FC236}">
                <a16:creationId xmlns:a16="http://schemas.microsoft.com/office/drawing/2014/main" id="{5CF44761-EEAE-84AF-848C-09E8DD6B9596}"/>
              </a:ext>
            </a:extLst>
          </p:cNvPr>
          <p:cNvSpPr txBox="1"/>
          <p:nvPr/>
        </p:nvSpPr>
        <p:spPr>
          <a:xfrm>
            <a:off x="160660" y="188502"/>
            <a:ext cx="11677234" cy="1754326"/>
          </a:xfrm>
          <a:prstGeom prst="rect">
            <a:avLst/>
          </a:prstGeom>
          <a:noFill/>
        </p:spPr>
        <p:txBody>
          <a:bodyPr wrap="square">
            <a:spAutoFit/>
          </a:bodyPr>
          <a:lstStyle/>
          <a:p>
            <a:r>
              <a:rPr lang="ru-KZ"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Жемді</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түйіршіктеу</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және</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брикеттеу</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процесін</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автоматтандыру</a:t>
            </a:r>
            <a:endParaRPr lang="ru-RU" b="1" dirty="0">
              <a:latin typeface="Calibri" panose="020F0502020204030204" pitchFamily="34" charset="0"/>
              <a:cs typeface="Calibri" panose="020F0502020204030204" pitchFamily="34" charset="0"/>
            </a:endParaRPr>
          </a:p>
          <a:p>
            <a:endParaRPr lang="ru-RU" b="1"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ОПК </a:t>
            </a:r>
            <a:r>
              <a:rPr lang="ru-RU" dirty="0" err="1">
                <a:latin typeface="Calibri" panose="020F0502020204030204" pitchFamily="34" charset="0"/>
                <a:cs typeface="Calibri" panose="020F0502020204030204" pitchFamily="34" charset="0"/>
              </a:rPr>
              <a:t>жабдығы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арқылы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жемді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престеудің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технологиялық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схемасы</a:t>
            </a:r>
            <a:r>
              <a:rPr lang="ru-RU" dirty="0">
                <a:latin typeface="Calibri" panose="020F0502020204030204" pitchFamily="34" charset="0"/>
                <a:cs typeface="Calibri" panose="020F0502020204030204" pitchFamily="34" charset="0"/>
              </a:rPr>
              <a:t> 9.2-суретте </a:t>
            </a:r>
            <a:r>
              <a:rPr lang="ru-RU" dirty="0" err="1">
                <a:latin typeface="Calibri" panose="020F0502020204030204" pitchFamily="34" charset="0"/>
                <a:cs typeface="Calibri" panose="020F0502020204030204" pitchFamily="34" charset="0"/>
              </a:rPr>
              <a:t>көрсетілген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Түйіршіктелген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азық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сақтау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бункеріне</a:t>
            </a:r>
            <a:r>
              <a:rPr lang="ru-RU" dirty="0">
                <a:latin typeface="Calibri" panose="020F0502020204030204" pitchFamily="34" charset="0"/>
                <a:cs typeface="Calibri" panose="020F0502020204030204" pitchFamily="34" charset="0"/>
              </a:rPr>
              <a:t> 4 </a:t>
            </a:r>
            <a:r>
              <a:rPr lang="ru-RU" dirty="0" err="1">
                <a:latin typeface="Calibri" panose="020F0502020204030204" pitchFamily="34" charset="0"/>
                <a:cs typeface="Calibri" panose="020F0502020204030204" pitchFamily="34" charset="0"/>
              </a:rPr>
              <a:t>көлденең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бұрандалы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конвейермен</a:t>
            </a:r>
            <a:r>
              <a:rPr lang="ru-RU" dirty="0">
                <a:latin typeface="Calibri" panose="020F0502020204030204" pitchFamily="34" charset="0"/>
                <a:cs typeface="Calibri" panose="020F0502020204030204" pitchFamily="34" charset="0"/>
              </a:rPr>
              <a:t> 2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тік</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бұрандамен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жүктеледі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одан</a:t>
            </a:r>
            <a:r>
              <a:rPr lang="ru-RU" dirty="0">
                <a:latin typeface="Calibri" panose="020F0502020204030204" pitchFamily="34" charset="0"/>
                <a:cs typeface="Calibri" panose="020F0502020204030204" pitchFamily="34" charset="0"/>
              </a:rPr>
              <a:t> диспенсер 3 </a:t>
            </a:r>
            <a:r>
              <a:rPr lang="ru-RU" dirty="0" err="1">
                <a:latin typeface="Calibri" panose="020F0502020204030204" pitchFamily="34" charset="0"/>
                <a:cs typeface="Calibri" panose="020F0502020204030204" pitchFamily="34" charset="0"/>
              </a:rPr>
              <a:t>престің</a:t>
            </a:r>
            <a:r>
              <a:rPr lang="ru-RU" dirty="0">
                <a:latin typeface="Calibri" panose="020F0502020204030204" pitchFamily="34" charset="0"/>
                <a:cs typeface="Calibri" panose="020F0502020204030204" pitchFamily="34" charset="0"/>
              </a:rPr>
              <a:t> 20 </a:t>
            </a:r>
            <a:r>
              <a:rPr lang="ru-RU" dirty="0" err="1">
                <a:latin typeface="Calibri" panose="020F0502020204030204" pitchFamily="34" charset="0"/>
                <a:cs typeface="Calibri" panose="020F0502020204030204" pitchFamily="34" charset="0"/>
              </a:rPr>
              <a:t>араластырғыш-бергішіне</a:t>
            </a:r>
            <a:r>
              <a:rPr lang="ru-RU" dirty="0">
                <a:latin typeface="Calibri" panose="020F0502020204030204" pitchFamily="34" charset="0"/>
                <a:cs typeface="Calibri" panose="020F0502020204030204" pitchFamily="34" charset="0"/>
              </a:rPr>
              <a:t> 22 </a:t>
            </a:r>
            <a:r>
              <a:rPr lang="ru-RU" dirty="0" err="1">
                <a:latin typeface="Calibri" panose="020F0502020204030204" pitchFamily="34" charset="0"/>
                <a:cs typeface="Calibri" panose="020F0502020204030204" pitchFamily="34" charset="0"/>
              </a:rPr>
              <a:t>шығарылады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Бұл</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ретте</a:t>
            </a:r>
            <a:r>
              <a:rPr lang="ru-RU" dirty="0">
                <a:latin typeface="Calibri" panose="020F0502020204030204" pitchFamily="34" charset="0"/>
                <a:cs typeface="Calibri" panose="020F0502020204030204" pitchFamily="34" charset="0"/>
              </a:rPr>
              <a:t> не су (диспенсер </a:t>
            </a:r>
            <a:r>
              <a:rPr lang="ru-RU" dirty="0" err="1">
                <a:latin typeface="Calibri" panose="020F0502020204030204" pitchFamily="34" charset="0"/>
                <a:cs typeface="Calibri" panose="020F0502020204030204" pitchFamily="34" charset="0"/>
              </a:rPr>
              <a:t>арқылы</a:t>
            </a:r>
            <a:r>
              <a:rPr lang="ru-RU" dirty="0">
                <a:latin typeface="Calibri" panose="020F0502020204030204" pitchFamily="34" charset="0"/>
                <a:cs typeface="Calibri" panose="020F0502020204030204" pitchFamily="34" charset="0"/>
              </a:rPr>
              <a:t>) 3 </a:t>
            </a:r>
            <a:r>
              <a:rPr lang="ru-RU" dirty="0" err="1">
                <a:latin typeface="Calibri" panose="020F0502020204030204" pitchFamily="34" charset="0"/>
                <a:cs typeface="Calibri" panose="020F0502020204030204" pitchFamily="34" charset="0"/>
              </a:rPr>
              <a:t>резервуардан</a:t>
            </a:r>
            <a:r>
              <a:rPr lang="ru-RU" dirty="0">
                <a:latin typeface="Calibri" panose="020F0502020204030204" pitchFamily="34" charset="0"/>
                <a:cs typeface="Calibri" panose="020F0502020204030204" pitchFamily="34" charset="0"/>
              </a:rPr>
              <a:t> 1) </a:t>
            </a:r>
            <a:r>
              <a:rPr lang="ru-RU" dirty="0" err="1">
                <a:latin typeface="Calibri" panose="020F0502020204030204" pitchFamily="34" charset="0"/>
                <a:cs typeface="Calibri" panose="020F0502020204030204" pitchFamily="34" charset="0"/>
              </a:rPr>
              <a:t>немесе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араластырғыш</a:t>
            </a:r>
            <a:r>
              <a:rPr lang="ru-RU" dirty="0">
                <a:latin typeface="Calibri" panose="020F0502020204030204" pitchFamily="34" charset="0"/>
                <a:cs typeface="Calibri" panose="020F0502020204030204" pitchFamily="34" charset="0"/>
              </a:rPr>
              <a:t> 22 </a:t>
            </a:r>
            <a:r>
              <a:rPr lang="ru-RU" dirty="0" err="1">
                <a:latin typeface="Calibri" panose="020F0502020204030204" pitchFamily="34" charset="0"/>
                <a:cs typeface="Calibri" panose="020F0502020204030204" pitchFamily="34" charset="0"/>
              </a:rPr>
              <a:t>арқылы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құбырынан</a:t>
            </a:r>
            <a:r>
              <a:rPr lang="ru-RU" dirty="0">
                <a:latin typeface="Calibri" panose="020F0502020204030204" pitchFamily="34" charset="0"/>
                <a:cs typeface="Calibri" panose="020F0502020204030204" pitchFamily="34" charset="0"/>
              </a:rPr>
              <a:t>) беру 2) </a:t>
            </a:r>
            <a:r>
              <a:rPr lang="ru-RU" dirty="0" err="1">
                <a:latin typeface="Calibri" panose="020F0502020204030204" pitchFamily="34" charset="0"/>
                <a:cs typeface="Calibri" panose="020F0502020204030204" pitchFamily="34" charset="0"/>
              </a:rPr>
              <a:t>енгізіледі</a:t>
            </a:r>
            <a:r>
              <a:rPr lang="ru-RU" dirty="0">
                <a:latin typeface="Calibri" panose="020F0502020204030204" pitchFamily="34" charset="0"/>
                <a:cs typeface="Calibri" panose="020F0502020204030204" pitchFamily="34" charset="0"/>
              </a:rPr>
              <a:t>.</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75033549-C5EA-4049-1A48-1B08AE24F61D}"/>
              </a:ext>
            </a:extLst>
          </p:cNvPr>
          <p:cNvPicPr>
            <a:picLocks noChangeAspect="1"/>
          </p:cNvPicPr>
          <p:nvPr/>
        </p:nvPicPr>
        <p:blipFill>
          <a:blip r:embed="rId3"/>
          <a:stretch>
            <a:fillRect/>
          </a:stretch>
        </p:blipFill>
        <p:spPr>
          <a:xfrm>
            <a:off x="2209800" y="1942828"/>
            <a:ext cx="7772400" cy="4102450"/>
          </a:xfrm>
          <a:prstGeom prst="rect">
            <a:avLst/>
          </a:prstGeom>
        </p:spPr>
      </p:pic>
      <p:sp>
        <p:nvSpPr>
          <p:cNvPr id="7" name="TextBox 6">
            <a:extLst>
              <a:ext uri="{FF2B5EF4-FFF2-40B4-BE49-F238E27FC236}">
                <a16:creationId xmlns:a16="http://schemas.microsoft.com/office/drawing/2014/main" id="{34087DD0-86BE-C6D7-967F-21AA008C66AA}"/>
              </a:ext>
            </a:extLst>
          </p:cNvPr>
          <p:cNvSpPr txBox="1"/>
          <p:nvPr/>
        </p:nvSpPr>
        <p:spPr>
          <a:xfrm>
            <a:off x="1374492" y="6177521"/>
            <a:ext cx="9644605" cy="369332"/>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9.2 сурет – ОПК типті жабдықты пайдаланып жемді престеу процесінің технологиялық схемасы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4" name="TextBox 3">
            <a:extLst>
              <a:ext uri="{FF2B5EF4-FFF2-40B4-BE49-F238E27FC236}">
                <a16:creationId xmlns:a16="http://schemas.microsoft.com/office/drawing/2014/main" id="{01A8A266-BD24-F40F-40B6-4E68F4F24163}"/>
              </a:ext>
            </a:extLst>
          </p:cNvPr>
          <p:cNvSpPr txBox="1"/>
          <p:nvPr/>
        </p:nvSpPr>
        <p:spPr>
          <a:xfrm>
            <a:off x="-1" y="117863"/>
            <a:ext cx="11859535" cy="923330"/>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ОПК типті жабдықты басқарудың электрлік сұлбасы механизмдердің он алты асинхронды электр жетектерін қосуды және өшіруді, оларды қорғауды және қалыпты және авариялық режимдердің сигнализациясын қарастырады (9.3 суретті қараңыз).</a:t>
            </a:r>
          </a:p>
        </p:txBody>
      </p:sp>
      <p:pic>
        <p:nvPicPr>
          <p:cNvPr id="8" name="Рисунок 7">
            <a:extLst>
              <a:ext uri="{FF2B5EF4-FFF2-40B4-BE49-F238E27FC236}">
                <a16:creationId xmlns:a16="http://schemas.microsoft.com/office/drawing/2014/main" id="{FF38616B-79B2-BE99-2E2E-E67642DEB786}"/>
              </a:ext>
            </a:extLst>
          </p:cNvPr>
          <p:cNvPicPr>
            <a:picLocks noChangeAspect="1"/>
          </p:cNvPicPr>
          <p:nvPr/>
        </p:nvPicPr>
        <p:blipFill>
          <a:blip r:embed="rId3"/>
          <a:stretch>
            <a:fillRect/>
          </a:stretch>
        </p:blipFill>
        <p:spPr>
          <a:xfrm>
            <a:off x="2209800" y="787079"/>
            <a:ext cx="7772400" cy="3507129"/>
          </a:xfrm>
          <a:prstGeom prst="rect">
            <a:avLst/>
          </a:prstGeom>
        </p:spPr>
      </p:pic>
      <p:pic>
        <p:nvPicPr>
          <p:cNvPr id="11" name="Рисунок 10">
            <a:extLst>
              <a:ext uri="{FF2B5EF4-FFF2-40B4-BE49-F238E27FC236}">
                <a16:creationId xmlns:a16="http://schemas.microsoft.com/office/drawing/2014/main" id="{9A81F736-67C6-1DD7-A16F-529D1A31D66F}"/>
              </a:ext>
            </a:extLst>
          </p:cNvPr>
          <p:cNvPicPr>
            <a:picLocks noChangeAspect="1"/>
          </p:cNvPicPr>
          <p:nvPr/>
        </p:nvPicPr>
        <p:blipFill>
          <a:blip r:embed="rId4"/>
          <a:stretch>
            <a:fillRect/>
          </a:stretch>
        </p:blipFill>
        <p:spPr>
          <a:xfrm>
            <a:off x="2209800" y="4294208"/>
            <a:ext cx="7772400" cy="1904451"/>
          </a:xfrm>
          <a:prstGeom prst="rect">
            <a:avLst/>
          </a:prstGeom>
        </p:spPr>
      </p:pic>
      <p:sp>
        <p:nvSpPr>
          <p:cNvPr id="13" name="TextBox 12">
            <a:extLst>
              <a:ext uri="{FF2B5EF4-FFF2-40B4-BE49-F238E27FC236}">
                <a16:creationId xmlns:a16="http://schemas.microsoft.com/office/drawing/2014/main" id="{1A2FC5E7-8C4A-6ED5-68B8-BAAE11708967}"/>
              </a:ext>
            </a:extLst>
          </p:cNvPr>
          <p:cNvSpPr txBox="1"/>
          <p:nvPr/>
        </p:nvSpPr>
        <p:spPr>
          <a:xfrm>
            <a:off x="2094042" y="6093806"/>
            <a:ext cx="9389746"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9.3 сурет - ОПК басқаруға арналған схемалық электрлік диаграммалар (а), беру деңгейін бақылау (б)</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4" name="TextBox 3">
            <a:extLst>
              <a:ext uri="{FF2B5EF4-FFF2-40B4-BE49-F238E27FC236}">
                <a16:creationId xmlns:a16="http://schemas.microsoft.com/office/drawing/2014/main" id="{AFCEEC01-8DCF-94D6-EC8A-2332249466C1}"/>
              </a:ext>
            </a:extLst>
          </p:cNvPr>
          <p:cNvSpPr txBox="1"/>
          <p:nvPr/>
        </p:nvSpPr>
        <p:spPr>
          <a:xfrm>
            <a:off x="528233" y="680986"/>
            <a:ext cx="11470511" cy="3970318"/>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9.3 Жем зауыттарын автоматтандыру</a:t>
            </a:r>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	Жем зауыттарының жабдықтары (ЖҚҚ) ауысымына 15, 30 және 50 тонна өнімділігі бар шаруашылықтан тыс жем зауыттарында толық сусымалы жем өндіруге арналған. Цех жабдығының жұмысы электр тізбегі арқылы қашықтан басқарылады.</a:t>
            </a:r>
          </a:p>
          <a:p>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	9.4 Азық қоспасын дайындау процестерін автоматтандыру</a:t>
            </a:r>
          </a:p>
          <a:p>
            <a:r>
              <a:rPr lang="ru-KZ" dirty="0">
                <a:latin typeface="Calibri" panose="020F0502020204030204" pitchFamily="34" charset="0"/>
                <a:cs typeface="Calibri" panose="020F0502020204030204" pitchFamily="34" charset="0"/>
              </a:rPr>
              <a:t>	Кесек жемді дайындау технологиясы оны ұнтақтаудан және басқа компоненттермен араластырудан тұрады. Берілген мал басына және аймаққа арналған өндірістік желі (ПТЖ) жиынтығы жем цехының технологиялық сызбасын анықтайды, бұл ретте желілер сериялық машиналармен де, арнайы құрастырылған машиналармен де жабдықталған.</a:t>
            </a:r>
          </a:p>
          <a:p>
            <a:endParaRPr lang="ru-KZ" b="1" dirty="0">
              <a:latin typeface="Calibri" panose="020F0502020204030204" pitchFamily="34" charset="0"/>
              <a:cs typeface="Calibri" panose="020F0502020204030204" pitchFamily="34" charset="0"/>
            </a:endParaRPr>
          </a:p>
          <a:p>
            <a:r>
              <a:rPr lang="ru-KZ" b="1" dirty="0">
                <a:latin typeface="Calibri" panose="020F0502020204030204" pitchFamily="34" charset="0"/>
                <a:cs typeface="Calibri" panose="020F0502020204030204" pitchFamily="34" charset="0"/>
              </a:rPr>
              <a:t>	9.5 Ұсатқыштарды және тамыр дақылдарын өңдеу процестерін автоматтандыру</a:t>
            </a:r>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Әртүрлі конструкциялы ұсатқыштар азықтық дәнді және ірі жемді ұнтақтау үшін қолданылады. ДБ типті экрансыз ұсатқышты басқарудың жұмыс принципі мен электрлік схемасы 9.4-суретте көрсетілген.</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F77B-9209-6DC6-A782-A4AC2AA910A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87EDF3-4F12-725A-0EF1-24D670E6515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0DA535BF-2B59-604F-BCDB-E267D238E879}"/>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pic>
        <p:nvPicPr>
          <p:cNvPr id="7" name="Рисунок 6">
            <a:extLst>
              <a:ext uri="{FF2B5EF4-FFF2-40B4-BE49-F238E27FC236}">
                <a16:creationId xmlns:a16="http://schemas.microsoft.com/office/drawing/2014/main" id="{13E19EA9-AD5A-450C-06E4-815F89FED264}"/>
              </a:ext>
            </a:extLst>
          </p:cNvPr>
          <p:cNvPicPr>
            <a:picLocks noChangeAspect="1"/>
          </p:cNvPicPr>
          <p:nvPr/>
        </p:nvPicPr>
        <p:blipFill>
          <a:blip r:embed="rId3"/>
          <a:stretch>
            <a:fillRect/>
          </a:stretch>
        </p:blipFill>
        <p:spPr>
          <a:xfrm>
            <a:off x="1508727" y="441928"/>
            <a:ext cx="9822887" cy="5148645"/>
          </a:xfrm>
          <a:prstGeom prst="rect">
            <a:avLst/>
          </a:prstGeom>
        </p:spPr>
      </p:pic>
      <p:sp>
        <p:nvSpPr>
          <p:cNvPr id="9" name="TextBox 8">
            <a:extLst>
              <a:ext uri="{FF2B5EF4-FFF2-40B4-BE49-F238E27FC236}">
                <a16:creationId xmlns:a16="http://schemas.microsoft.com/office/drawing/2014/main" id="{ABDAB45F-B8E6-3A42-ABAE-037A4A5B28D6}"/>
              </a:ext>
            </a:extLst>
          </p:cNvPr>
          <p:cNvSpPr txBox="1"/>
          <p:nvPr/>
        </p:nvSpPr>
        <p:spPr>
          <a:xfrm>
            <a:off x="1728645" y="6009009"/>
            <a:ext cx="9975061" cy="369332"/>
          </a:xfrm>
          <a:prstGeom prst="rect">
            <a:avLst/>
          </a:prstGeom>
          <a:noFill/>
        </p:spPr>
        <p:txBody>
          <a:bodyPr wrap="square">
            <a:spAutoFit/>
          </a:bodyPr>
          <a:lstStyle/>
          <a:p>
            <a:pPr algn="ctr"/>
            <a:r>
              <a:rPr lang="ru-KZ">
                <a:latin typeface="Calibri" panose="020F0502020204030204" pitchFamily="34" charset="0"/>
                <a:cs typeface="Calibri" panose="020F0502020204030204" pitchFamily="34" charset="0"/>
              </a:rPr>
              <a:t>9.4 сурет </a:t>
            </a:r>
            <a:r>
              <a:rPr lang="ru-KZ" dirty="0">
                <a:latin typeface="Calibri" panose="020F0502020204030204" pitchFamily="34" charset="0"/>
                <a:cs typeface="Calibri" panose="020F0502020204030204" pitchFamily="34" charset="0"/>
              </a:rPr>
              <a:t>- ДБ-5 ұсатқышының функционалдық диаграммасы (а) және басқару диаграммасы (б)</a:t>
            </a:r>
          </a:p>
        </p:txBody>
      </p:sp>
    </p:spTree>
    <p:extLst>
      <p:ext uri="{BB962C8B-B14F-4D97-AF65-F5344CB8AC3E}">
        <p14:creationId xmlns:p14="http://schemas.microsoft.com/office/powerpoint/2010/main" val="124948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8</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1045</Words>
  <Application>Microsoft Macintosh PowerPoint</Application>
  <PresentationFormat>Широкоэкранный</PresentationFormat>
  <Paragraphs>70</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2024-10-10T05:17:10Z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